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03" r:id="rId6"/>
    <p:sldId id="259" r:id="rId7"/>
    <p:sldId id="260" r:id="rId8"/>
    <p:sldId id="26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047EB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395C-A2AD-4EE2-A93A-AFECBE5331F2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CDA4-5FDF-40B3-9E89-662D2872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2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11E6-2D40-4ECB-9041-667E775E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0FB63-7EA2-4F28-8A65-25677026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BD7-0281-47C5-985D-878ACCE93684}" type="datetime1">
              <a:rPr lang="en-GB" smtClean="0"/>
              <a:t>21/08/2023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3D46C-66FE-4EAA-828B-29DD80E2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17F56-8F03-4358-A396-61D72452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2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A2C45-1278-4DCE-B3D8-44E024A1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F7CD6-42B7-4737-8CFD-66A4F05E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2B5E-7A2E-4ED2-AE05-2261FFE00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CD92-302A-49B1-9B5E-20AE06590DDD}" type="datetime1">
              <a:rPr lang="en-GB" smtClean="0"/>
              <a:t>21/08/2023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E1DD5-E4F0-46EB-819D-EB3E2E420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6325-76FF-49B0-B2A0-27BF80CD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52C7-0462-49B5-84B7-35F4DEAFFF0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0FD03-0FF4-AC90-1E35-AAB25B34227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0370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to be shared without consent of Marlowe Software, Risk and Compliance.</a:t>
            </a:r>
          </a:p>
        </p:txBody>
      </p:sp>
    </p:spTree>
    <p:extLst>
      <p:ext uri="{BB962C8B-B14F-4D97-AF65-F5344CB8AC3E}">
        <p14:creationId xmlns:p14="http://schemas.microsoft.com/office/powerpoint/2010/main" val="107367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bour.inf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0C6C1E-87EB-C98B-81F6-464DC849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3889" cy="69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1100692" y="2659558"/>
            <a:ext cx="99906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How to use the</a:t>
            </a:r>
          </a:p>
          <a:p>
            <a:pPr algn="ctr"/>
            <a:r>
              <a:rPr lang="en-GB" sz="5400" b="1" dirty="0">
                <a:solidFill>
                  <a:schemeClr val="bg1"/>
                </a:solidFill>
              </a:rPr>
              <a:t>Barbour Content </a:t>
            </a:r>
            <a:r>
              <a:rPr lang="en-GB" sz="5400" dirty="0">
                <a:solidFill>
                  <a:schemeClr val="bg1"/>
                </a:solidFill>
              </a:rPr>
              <a:t>tab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</a:t>
            </a:fld>
            <a:endParaRPr lang="en-GB" dirty="0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F7C553B-34FE-B4BE-AB9B-32CE0A819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11" y="288509"/>
            <a:ext cx="2380450" cy="9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4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818A30-0E6B-47ED-B45B-2D546DFA6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6" t="12174" r="7191" b="18405"/>
          <a:stretch/>
        </p:blipFill>
        <p:spPr>
          <a:xfrm>
            <a:off x="2264423" y="1276705"/>
            <a:ext cx="8314950" cy="378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90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3) You can use the search bar at the top of the page to search for your topic.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5041577" y="3210339"/>
            <a:ext cx="4659013" cy="5445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4933A2-D072-409A-8CFC-4B3E5D77213A}"/>
              </a:ext>
            </a:extLst>
          </p:cNvPr>
          <p:cNvSpPr/>
          <p:nvPr/>
        </p:nvSpPr>
        <p:spPr>
          <a:xfrm>
            <a:off x="5565913" y="4228078"/>
            <a:ext cx="964096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60BFD-4095-4628-BDDF-DCB81B8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C9126-C1C8-304C-12B7-DCD2A2BF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DE41E89-22BF-390B-6E73-682B42D9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9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30FB4-E5E0-449B-A1E7-D6018D9DC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47778" r="15326" b="17294"/>
          <a:stretch/>
        </p:blipFill>
        <p:spPr>
          <a:xfrm>
            <a:off x="1087180" y="2523085"/>
            <a:ext cx="4262305" cy="1194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087180" y="5177211"/>
            <a:ext cx="1042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Once you have found your chosen topic, click it and you will be taken to the topic overview page. Here, you will find a summary of the topic along with other ready-made resources that you can use.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460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Topic Overview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2554356" y="3120303"/>
            <a:ext cx="834887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409E0-478E-4995-A27A-32F177D6F1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1" t="11808" r="13091" b="4831"/>
          <a:stretch/>
        </p:blipFill>
        <p:spPr>
          <a:xfrm>
            <a:off x="5571963" y="1191211"/>
            <a:ext cx="6059936" cy="38581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502B37-CB05-4E3A-B8F8-4963D79137E8}"/>
              </a:ext>
            </a:extLst>
          </p:cNvPr>
          <p:cNvSpPr/>
          <p:nvPr/>
        </p:nvSpPr>
        <p:spPr>
          <a:xfrm>
            <a:off x="5542145" y="1808606"/>
            <a:ext cx="5202055" cy="79544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87779-192D-4706-8A1C-DE73F6B1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11</a:t>
            </a:fld>
            <a:endParaRPr lang="en-GB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214FC88-60FE-F3FA-4566-299EEF56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5D0C493-27F7-01B6-C79D-DD419736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6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087180" y="4313374"/>
            <a:ext cx="10266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25252"/>
                </a:solidFill>
                <a:latin typeface="+mj-lt"/>
              </a:rPr>
              <a:t>Some of the resources available to you are:</a:t>
            </a:r>
          </a:p>
          <a:p>
            <a:r>
              <a:rPr lang="en-GB" sz="2400" dirty="0">
                <a:solidFill>
                  <a:schemeClr val="accent1"/>
                </a:solidFill>
                <a:latin typeface="+mj-lt"/>
              </a:rPr>
              <a:t>Directors Briefings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: short handouts to help your managers and senior teams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Employee Factsheets: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concise handouts covering your employees’ responsibilities</a:t>
            </a:r>
          </a:p>
          <a:p>
            <a:r>
              <a:rPr lang="en-GB" sz="2400" dirty="0">
                <a:solidFill>
                  <a:schemeClr val="accent1"/>
                </a:solidFill>
                <a:latin typeface="+mj-lt"/>
              </a:rPr>
              <a:t>Toolbox talks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: PowerPoint presentations that enable you to create training sessions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500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Available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92DB-0A61-41FD-B1F4-69DA2915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4" t="26667" r="26305" b="7006"/>
          <a:stretch/>
        </p:blipFill>
        <p:spPr>
          <a:xfrm>
            <a:off x="948034" y="1599755"/>
            <a:ext cx="3701745" cy="257468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D6DABD-A2ED-4F4D-BC02-BBCE3644B8BF}"/>
              </a:ext>
            </a:extLst>
          </p:cNvPr>
          <p:cNvSpPr/>
          <p:nvPr/>
        </p:nvSpPr>
        <p:spPr>
          <a:xfrm>
            <a:off x="1835427" y="1573545"/>
            <a:ext cx="834887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6E5D3-9CAE-4C20-94C1-AF55D3773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3" t="25570" r="26494" b="6280"/>
          <a:stretch/>
        </p:blipFill>
        <p:spPr>
          <a:xfrm>
            <a:off x="4839391" y="1599755"/>
            <a:ext cx="3569922" cy="257468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55452F-F438-4502-8E1E-E11315F4D2B5}"/>
              </a:ext>
            </a:extLst>
          </p:cNvPr>
          <p:cNvSpPr/>
          <p:nvPr/>
        </p:nvSpPr>
        <p:spPr>
          <a:xfrm>
            <a:off x="6380923" y="1599755"/>
            <a:ext cx="834887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A8EA0-4AD7-428C-8E8A-843678C0AA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25" t="15169" r="26785" b="7005"/>
          <a:stretch/>
        </p:blipFill>
        <p:spPr>
          <a:xfrm>
            <a:off x="8601840" y="1599755"/>
            <a:ext cx="3116466" cy="25746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063D1E-93BD-4298-BC52-7BD025E6A531}"/>
              </a:ext>
            </a:extLst>
          </p:cNvPr>
          <p:cNvSpPr/>
          <p:nvPr/>
        </p:nvSpPr>
        <p:spPr>
          <a:xfrm>
            <a:off x="10605052" y="1573545"/>
            <a:ext cx="487018" cy="2552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1534B-8184-4656-8DAC-A5CB37A9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765737B-3237-5B61-6819-57901FE3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685A559-44B1-6883-17FC-7B0AD3E9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0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884833" y="4709637"/>
            <a:ext cx="1042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Other resources include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Model Policies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 Forms and Checklists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save you from researching, interpreting, writing and updating your own.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500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Available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3C26B-DBB1-4BAF-9308-1B96901CB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52" t="24444" r="29103" b="39469"/>
          <a:stretch/>
        </p:blipFill>
        <p:spPr>
          <a:xfrm>
            <a:off x="987780" y="1945190"/>
            <a:ext cx="3282460" cy="132612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D6DABD-A2ED-4F4D-BC02-BBCE3644B8BF}"/>
              </a:ext>
            </a:extLst>
          </p:cNvPr>
          <p:cNvSpPr/>
          <p:nvPr/>
        </p:nvSpPr>
        <p:spPr>
          <a:xfrm>
            <a:off x="3623858" y="1945190"/>
            <a:ext cx="647045" cy="2483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374B4-8225-4DE9-BEB9-B671EE47B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3" t="14589" r="25761" b="16425"/>
          <a:stretch/>
        </p:blipFill>
        <p:spPr>
          <a:xfrm>
            <a:off x="4494917" y="1448877"/>
            <a:ext cx="3947380" cy="284259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55452F-F438-4502-8E1E-E11315F4D2B5}"/>
              </a:ext>
            </a:extLst>
          </p:cNvPr>
          <p:cNvSpPr/>
          <p:nvPr/>
        </p:nvSpPr>
        <p:spPr>
          <a:xfrm>
            <a:off x="4466513" y="1762877"/>
            <a:ext cx="834887" cy="2293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0C9353-C8FB-4D74-8B17-0EB8F210E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12" t="23720" r="29103" b="38186"/>
          <a:stretch/>
        </p:blipFill>
        <p:spPr>
          <a:xfrm>
            <a:off x="8478873" y="2142020"/>
            <a:ext cx="3437935" cy="145630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93AAF4-2A01-481D-9A62-FF104721429E}"/>
              </a:ext>
            </a:extLst>
          </p:cNvPr>
          <p:cNvSpPr/>
          <p:nvPr/>
        </p:nvSpPr>
        <p:spPr>
          <a:xfrm>
            <a:off x="9173818" y="2400067"/>
            <a:ext cx="447261" cy="2483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0B790-154D-4D5E-B9DD-D2BE38DC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13</a:t>
            </a:fld>
            <a:endParaRPr lang="en-GB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A45D1C4-A5F5-3D01-024B-FC561EF2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B6E977F-E54E-370F-E21D-7DBE3AAF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8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884833" y="5037110"/>
            <a:ext cx="1042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j-lt"/>
              </a:rPr>
              <a:t>Key Documents </a:t>
            </a:r>
            <a:r>
              <a:rPr lang="en-US" sz="2400" dirty="0">
                <a:solidFill>
                  <a:srgbClr val="525252"/>
                </a:solidFill>
                <a:latin typeface="+mj-lt"/>
              </a:rPr>
              <a:t>brings all legislation, guidance, documents and information about that topic into one handy tab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087180" y="569045"/>
            <a:ext cx="500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Available resources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77AA1-708C-468E-9717-D8A10598F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35" t="15459" r="22010" b="29034"/>
          <a:stretch/>
        </p:blipFill>
        <p:spPr>
          <a:xfrm>
            <a:off x="2369860" y="1030710"/>
            <a:ext cx="7017026" cy="380668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6D1038-DC81-420E-92BF-C68CC2C3DAD6}"/>
              </a:ext>
            </a:extLst>
          </p:cNvPr>
          <p:cNvSpPr/>
          <p:nvPr/>
        </p:nvSpPr>
        <p:spPr>
          <a:xfrm>
            <a:off x="4396939" y="1492375"/>
            <a:ext cx="940374" cy="3960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F8FF8-02B0-431B-A0AA-9F5FF254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FA88E-01CA-7E7A-D353-0298476D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FADB7-5C81-8186-ED42-3595E4BC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8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432559" y="2094565"/>
            <a:ext cx="2922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the library by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Types of content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 This gives you a full A-Z list of types of content within the Barbour library. To see them all, click on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Explore more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Types of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DF9F-7CD2-4BD5-A4AF-182025F4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8" t="11835" r="13858" b="34542"/>
          <a:stretch/>
        </p:blipFill>
        <p:spPr>
          <a:xfrm>
            <a:off x="4561442" y="1971206"/>
            <a:ext cx="6958010" cy="291558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51A435-4301-4D74-BEBE-C654ABC62CF4}"/>
              </a:ext>
            </a:extLst>
          </p:cNvPr>
          <p:cNvSpPr/>
          <p:nvPr/>
        </p:nvSpPr>
        <p:spPr>
          <a:xfrm>
            <a:off x="5225330" y="2882347"/>
            <a:ext cx="1125403" cy="2186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C1F5D7-9AD5-485F-A27D-DB066ED08E86}"/>
              </a:ext>
            </a:extLst>
          </p:cNvPr>
          <p:cNvSpPr/>
          <p:nvPr/>
        </p:nvSpPr>
        <p:spPr>
          <a:xfrm>
            <a:off x="6629680" y="2452372"/>
            <a:ext cx="3776870" cy="243442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2E55-552A-4CFA-87E6-B031247D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3D3DC60-71E8-8CF8-3B17-A1719F2D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030DB4C-3075-9AF2-5650-91CF2C27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4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52FE7-CD70-4381-9498-C09E1AAAF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52" t="12125" r="15106" b="5411"/>
          <a:stretch/>
        </p:blipFill>
        <p:spPr>
          <a:xfrm>
            <a:off x="2852671" y="955324"/>
            <a:ext cx="6181857" cy="4047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153600" y="5099529"/>
            <a:ext cx="957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By selecting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Technical Guides,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you will be taken to an A-Z list of all the technical guides within the Barbour library. If you wish to view another content type, you can use the quick menu on the left.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93659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Types of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F134C-DD2B-4058-AC36-F241C889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FAE2BB6-5907-25DF-8FD6-9A1207A0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0CAE66E-0E98-476F-6D66-5E890ADE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47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78AEF-4B23-403D-BCF8-349111EDA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0" t="11691" r="15244" b="44106"/>
          <a:stretch/>
        </p:blipFill>
        <p:spPr>
          <a:xfrm>
            <a:off x="4502427" y="2321335"/>
            <a:ext cx="6848308" cy="243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089744" y="2199718"/>
            <a:ext cx="3412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the library by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Publishers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. You will initially see the most popular publisher on the Barbour site but can click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Explore more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to see the full list.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Publishers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51A435-4301-4D74-BEBE-C654ABC62CF4}"/>
              </a:ext>
            </a:extLst>
          </p:cNvPr>
          <p:cNvSpPr/>
          <p:nvPr/>
        </p:nvSpPr>
        <p:spPr>
          <a:xfrm>
            <a:off x="5031569" y="3429215"/>
            <a:ext cx="1125403" cy="2186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C1F5D7-9AD5-485F-A27D-DB066ED08E86}"/>
              </a:ext>
            </a:extLst>
          </p:cNvPr>
          <p:cNvSpPr/>
          <p:nvPr/>
        </p:nvSpPr>
        <p:spPr>
          <a:xfrm>
            <a:off x="6344479" y="2758656"/>
            <a:ext cx="3776870" cy="19971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B2E7E-07B7-45D5-96CC-A730EB96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17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1A7D70A-47C5-7278-1C00-A11A7486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31DA44C-7E5E-A184-B81F-28A76547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153599" y="5020017"/>
            <a:ext cx="957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use the search bar at the top to look for your publisher of choice, or scroll through the page.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493659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Publishers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01DD5-747C-4F15-86AC-FADB40366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" t="11708" r="6603" b="13934"/>
          <a:stretch/>
        </p:blipFill>
        <p:spPr>
          <a:xfrm>
            <a:off x="2309163" y="1212758"/>
            <a:ext cx="7268869" cy="342783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D04987-F15C-414C-AAED-27260E3173A7}"/>
              </a:ext>
            </a:extLst>
          </p:cNvPr>
          <p:cNvSpPr/>
          <p:nvPr/>
        </p:nvSpPr>
        <p:spPr>
          <a:xfrm>
            <a:off x="2934412" y="3230217"/>
            <a:ext cx="3665171" cy="6460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53A35-5BAC-4EEB-B48E-1F7FDD2A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18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67A3D19-A179-87A3-1AF5-D0219C15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69CAC07-06E7-29D2-9611-640104C4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1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237752" y="4991376"/>
            <a:ext cx="1052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Once you have found your chosen publisher, you will see their contact details. By clicking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See document,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you can view all of the documents within our library produced by that publisher. This total number can be seen at the top of the page.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7" y="493659"/>
            <a:ext cx="4511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Publishers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EB1C6-AE8A-472D-BE85-09B4FA7A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46" t="17198" r="42554" b="6715"/>
          <a:stretch/>
        </p:blipFill>
        <p:spPr>
          <a:xfrm>
            <a:off x="1432559" y="1162351"/>
            <a:ext cx="3156006" cy="3650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6E5C35-4089-4779-9896-E095045451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1" t="11708" r="6766" b="9421"/>
          <a:stretch/>
        </p:blipFill>
        <p:spPr>
          <a:xfrm>
            <a:off x="5247861" y="1448983"/>
            <a:ext cx="5916356" cy="30577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669BC9-4F03-4872-B7FD-869AF029C628}"/>
              </a:ext>
            </a:extLst>
          </p:cNvPr>
          <p:cNvSpPr/>
          <p:nvPr/>
        </p:nvSpPr>
        <p:spPr>
          <a:xfrm>
            <a:off x="1432558" y="2902226"/>
            <a:ext cx="2900904" cy="191076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520B5F-8A09-4AE6-B2E5-A0B0E056B86F}"/>
              </a:ext>
            </a:extLst>
          </p:cNvPr>
          <p:cNvSpPr/>
          <p:nvPr/>
        </p:nvSpPr>
        <p:spPr>
          <a:xfrm>
            <a:off x="5625548" y="1847922"/>
            <a:ext cx="874644" cy="21941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468-1E10-4275-9F2E-43127EEB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19</a:t>
            </a:fld>
            <a:endParaRPr lang="en-GB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61E9CF8-2A4C-3343-559B-40C4CB41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7D18A1A-6723-A745-6EF8-CCD55A07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321D2-8DF1-4A07-B4E9-E2E66C421B8D}"/>
              </a:ext>
            </a:extLst>
          </p:cNvPr>
          <p:cNvSpPr txBox="1"/>
          <p:nvPr/>
        </p:nvSpPr>
        <p:spPr>
          <a:xfrm>
            <a:off x="1450119" y="1100683"/>
            <a:ext cx="9291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25252"/>
                </a:solidFill>
                <a:latin typeface="+mj-lt"/>
              </a:rPr>
              <a:t>Index</a:t>
            </a:r>
          </a:p>
          <a:p>
            <a:endParaRPr lang="en-GB" sz="2400" b="1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3" action="ppaction://hlinksldjump"/>
              </a:rPr>
              <a:t>Log into your account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4" action="ppaction://hlinksldjump"/>
              </a:rPr>
              <a:t>Homepage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5" action="ppaction://hlinksldjump"/>
              </a:rPr>
              <a:t>Explore content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6" action="ppaction://hlinksldjump"/>
              </a:rPr>
              <a:t>Topics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7" action="ppaction://hlinksldjump"/>
              </a:rPr>
              <a:t>Explore topics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8" action="ppaction://hlinksldjump"/>
              </a:rPr>
              <a:t>Topic overview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9" action="ppaction://hlinksldjump"/>
              </a:rPr>
              <a:t>Available resources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10" action="ppaction://hlinksldjump"/>
              </a:rPr>
              <a:t>Types of content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25252"/>
                </a:solidFill>
                <a:latin typeface="+mj-lt"/>
                <a:hlinkClick r:id="rId11" action="ppaction://hlinksldjump"/>
              </a:rPr>
              <a:t>Publishers</a:t>
            </a:r>
            <a:endParaRPr lang="en-GB" sz="2400" dirty="0">
              <a:solidFill>
                <a:srgbClr val="52525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A92D-B017-49CB-9016-54A8B046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</a:t>
            </a:fld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C8B1AA1-A325-0077-B272-DCDC4B27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AEE87EBA-0B19-DCCF-97B9-F8300E88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5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DE03D-D3C4-47EE-A031-2B68ACD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E925-D844-4B9C-B57D-7C78721D4FA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EA986-92DA-499D-BAA3-3B22F59331CF}"/>
              </a:ext>
            </a:extLst>
          </p:cNvPr>
          <p:cNvSpPr txBox="1"/>
          <p:nvPr/>
        </p:nvSpPr>
        <p:spPr>
          <a:xfrm>
            <a:off x="427382" y="1470015"/>
            <a:ext cx="10926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Thank you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If you would like any further assistance, please get in touch: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help@barbour-ehs.com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0845 711 4111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76EB3-6A9E-47D0-AB45-207FB6F2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46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3B4E4-C0E0-40B0-A035-0F5E161F927A}"/>
              </a:ext>
            </a:extLst>
          </p:cNvPr>
          <p:cNvSpPr txBox="1"/>
          <p:nvPr/>
        </p:nvSpPr>
        <p:spPr>
          <a:xfrm>
            <a:off x="1231568" y="2828833"/>
            <a:ext cx="244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Login into your account through our </a:t>
            </a:r>
            <a:r>
              <a:rPr lang="en-GB" sz="2400" dirty="0">
                <a:solidFill>
                  <a:srgbClr val="047EB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page</a:t>
            </a:r>
            <a:r>
              <a:rPr lang="en-GB" sz="2400" dirty="0">
                <a:solidFill>
                  <a:srgbClr val="047EB6"/>
                </a:solidFill>
                <a:latin typeface="+mj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E6B3B-4870-4382-8127-88117D98CABA}"/>
              </a:ext>
            </a:extLst>
          </p:cNvPr>
          <p:cNvSpPr txBox="1"/>
          <p:nvPr/>
        </p:nvSpPr>
        <p:spPr>
          <a:xfrm>
            <a:off x="1432558" y="453131"/>
            <a:ext cx="282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Log into your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83927-4FAB-4EE9-8AD3-150DEA3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73463F1-C936-5CEF-AC5D-20493AF7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A98B9D5-D248-2A3B-6FF2-E07B8DBA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B96430-EA7A-A437-1AFC-843B13FDB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865" y="1080105"/>
            <a:ext cx="6926262" cy="5097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26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92802-72C1-46D5-99B7-88A90908E1CA}"/>
              </a:ext>
            </a:extLst>
          </p:cNvPr>
          <p:cNvSpPr txBox="1"/>
          <p:nvPr/>
        </p:nvSpPr>
        <p:spPr>
          <a:xfrm>
            <a:off x="1432560" y="453131"/>
            <a:ext cx="160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Homepage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4BC3-ED40-415E-959D-EC21047B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4D320-CE99-C5C4-F8A4-87E69FA1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20A4E41-A90F-95EF-CD73-7C342E92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8C1ABB-940A-9546-63F6-E0C2B60E2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592" y="1015409"/>
            <a:ext cx="8267554" cy="52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22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074402" y="1905679"/>
            <a:ext cx="2922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The </a:t>
            </a:r>
            <a:r>
              <a:rPr lang="en-GB" sz="2400" b="1" dirty="0">
                <a:solidFill>
                  <a:srgbClr val="525252"/>
                </a:solidFill>
                <a:latin typeface="+mj-lt"/>
              </a:rPr>
              <a:t>Barbour Content 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tab contains all the information within the Barbour library that we have grouped together under individual topics, so you have quick access.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53816F-1412-2358-D161-FE16BB728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7" t="13175" r="14176" b="8844"/>
          <a:stretch/>
        </p:blipFill>
        <p:spPr>
          <a:xfrm>
            <a:off x="3997316" y="1722935"/>
            <a:ext cx="7356484" cy="422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C87D-61F1-4A49-B2F9-AAF36B84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E1F4306-EA13-7A18-C402-112B0BA9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D77A9F4-0165-480F-7DE5-1153890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01DF42-7EB7-43B3-81E0-72373CD01230}"/>
              </a:ext>
            </a:extLst>
          </p:cNvPr>
          <p:cNvSpPr/>
          <p:nvPr/>
        </p:nvSpPr>
        <p:spPr>
          <a:xfrm>
            <a:off x="5265835" y="1793750"/>
            <a:ext cx="1169689" cy="3445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6E761-4C5E-4B2B-ADEE-3F3F89892267}"/>
              </a:ext>
            </a:extLst>
          </p:cNvPr>
          <p:cNvSpPr/>
          <p:nvPr/>
        </p:nvSpPr>
        <p:spPr>
          <a:xfrm>
            <a:off x="4769820" y="2311324"/>
            <a:ext cx="1326180" cy="125367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2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121547" y="1996706"/>
            <a:ext cx="2922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search the library by topics. By hovering over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Topics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, the most popular subjects that people are looking at will be displayed.</a:t>
            </a:r>
          </a:p>
          <a:p>
            <a:endParaRPr lang="en-GB" sz="2400" dirty="0">
              <a:solidFill>
                <a:srgbClr val="525252"/>
              </a:solidFill>
              <a:latin typeface="+mj-lt"/>
            </a:endParaRPr>
          </a:p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also click </a:t>
            </a:r>
            <a:r>
              <a:rPr lang="en-GB" sz="2400" dirty="0">
                <a:solidFill>
                  <a:srgbClr val="00B050"/>
                </a:solidFill>
                <a:latin typeface="+mj-lt"/>
              </a:rPr>
              <a:t>Explore more</a:t>
            </a:r>
            <a:r>
              <a:rPr lang="en-GB" sz="2400" dirty="0">
                <a:solidFill>
                  <a:srgbClr val="525252"/>
                </a:solidFill>
                <a:latin typeface="+mj-lt"/>
              </a:rPr>
              <a:t> to see the full A-Z topic list.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432559" y="816450"/>
            <a:ext cx="3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- Topics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C1F5D7-9AD5-485F-A27D-DB066ED08E86}"/>
              </a:ext>
            </a:extLst>
          </p:cNvPr>
          <p:cNvSpPr/>
          <p:nvPr/>
        </p:nvSpPr>
        <p:spPr>
          <a:xfrm>
            <a:off x="6659217" y="2303285"/>
            <a:ext cx="3776870" cy="172206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CF0D-E2B7-462E-B71E-11008A42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A8AE09F-8D8F-CD5D-4B37-06C8A2B7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DF96D-EB55-5C40-2F6F-0A31BD474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0" t="13603" r="13437" b="1341"/>
          <a:stretch/>
        </p:blipFill>
        <p:spPr>
          <a:xfrm>
            <a:off x="4198703" y="1641254"/>
            <a:ext cx="7275652" cy="453322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A5A82F3-6ACB-DB9B-77A6-AB070185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51A435-4301-4D74-BEBE-C654ABC62CF4}"/>
              </a:ext>
            </a:extLst>
          </p:cNvPr>
          <p:cNvSpPr/>
          <p:nvPr/>
        </p:nvSpPr>
        <p:spPr>
          <a:xfrm>
            <a:off x="4993837" y="2965380"/>
            <a:ext cx="1125403" cy="1789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8DBB17-C883-0595-263C-819A95748377}"/>
              </a:ext>
            </a:extLst>
          </p:cNvPr>
          <p:cNvSpPr/>
          <p:nvPr/>
        </p:nvSpPr>
        <p:spPr>
          <a:xfrm>
            <a:off x="8243164" y="3846442"/>
            <a:ext cx="1125403" cy="17890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1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44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You can use the full A-Z list in three different ways…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4D63F-788E-4A1C-B565-C733D9E9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64B8AC-25CF-8015-8141-DAD607E7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4DDF5A6-92CB-03AD-3E93-7D8D46AF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FFE67-0D79-4E72-83C2-5BF5C4A282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" t="11981" r="6848" b="7585"/>
          <a:stretch/>
        </p:blipFill>
        <p:spPr>
          <a:xfrm>
            <a:off x="2258467" y="1097560"/>
            <a:ext cx="7675066" cy="39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90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1) Use click on the headings in the left-hand side menu. This will display the subtitles within those topic areas.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C243661-C3DB-B4A3-EF4A-E6498A78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4235D7-3CF4-4D0B-AFC5-1A0ADED58E84}"/>
              </a:ext>
            </a:extLst>
          </p:cNvPr>
          <p:cNvSpPr/>
          <p:nvPr/>
        </p:nvSpPr>
        <p:spPr>
          <a:xfrm>
            <a:off x="3028782" y="3747052"/>
            <a:ext cx="1125403" cy="1789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6CABC-F956-4293-AFC6-4785176B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8ECB6DF-4554-D2E7-B8ED-A570E730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D115F7-D860-4C6A-9915-224FE4297C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0" t="11809" r="6767" b="7295"/>
          <a:stretch/>
        </p:blipFill>
        <p:spPr>
          <a:xfrm>
            <a:off x="2434317" y="1097560"/>
            <a:ext cx="7323365" cy="385638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5267829" y="3657600"/>
            <a:ext cx="1520597" cy="143160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7E171B-9EAE-9ABA-74F8-1105ABC02E26}"/>
              </a:ext>
            </a:extLst>
          </p:cNvPr>
          <p:cNvSpPr/>
          <p:nvPr/>
        </p:nvSpPr>
        <p:spPr>
          <a:xfrm>
            <a:off x="3028782" y="2874162"/>
            <a:ext cx="1728413" cy="20797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27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0A3B4-289B-4CA9-B147-C2AB57AC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51267-BE20-4359-9B9E-142D88AF13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D3456-5ED0-4581-82EF-2C485E5BD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0" t="11809" r="7012" b="8020"/>
          <a:stretch/>
        </p:blipFill>
        <p:spPr>
          <a:xfrm>
            <a:off x="2219746" y="1111754"/>
            <a:ext cx="7616761" cy="3977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C3ED8-D9D5-4F9D-BE2E-A7E03EE8B762}"/>
              </a:ext>
            </a:extLst>
          </p:cNvPr>
          <p:cNvSpPr txBox="1"/>
          <p:nvPr/>
        </p:nvSpPr>
        <p:spPr>
          <a:xfrm>
            <a:off x="1329536" y="5298775"/>
            <a:ext cx="9901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252"/>
                </a:solidFill>
                <a:latin typeface="+mj-lt"/>
              </a:rPr>
              <a:t>2) Select a letter at the top of the page to narrow down your search</a:t>
            </a:r>
          </a:p>
          <a:p>
            <a:r>
              <a:rPr lang="en-GB" dirty="0">
                <a:solidFill>
                  <a:srgbClr val="525252"/>
                </a:solidFill>
                <a:latin typeface="+mj-lt"/>
              </a:rPr>
              <a:t>      </a:t>
            </a:r>
            <a:r>
              <a:rPr lang="en-GB" b="1" dirty="0">
                <a:solidFill>
                  <a:srgbClr val="525252"/>
                </a:solidFill>
                <a:latin typeface="+mj-lt"/>
              </a:rPr>
              <a:t>Tip:</a:t>
            </a:r>
            <a:r>
              <a:rPr lang="en-GB" dirty="0">
                <a:solidFill>
                  <a:srgbClr val="525252"/>
                </a:solidFill>
                <a:latin typeface="+mj-lt"/>
              </a:rPr>
              <a:t> Please ensure that ‘All Topics’ is selected on the left-hand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5387-C9BF-44E9-9E8B-0064CF1BC931}"/>
              </a:ext>
            </a:extLst>
          </p:cNvPr>
          <p:cNvSpPr txBox="1"/>
          <p:nvPr/>
        </p:nvSpPr>
        <p:spPr>
          <a:xfrm>
            <a:off x="1329536" y="500629"/>
            <a:ext cx="410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7EB6"/>
                </a:solidFill>
                <a:latin typeface="+mj-lt"/>
              </a:rPr>
              <a:t>Explore content – Explore topics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4235D7-3CF4-4D0B-AFC5-1A0ADED58E84}"/>
              </a:ext>
            </a:extLst>
          </p:cNvPr>
          <p:cNvSpPr/>
          <p:nvPr/>
        </p:nvSpPr>
        <p:spPr>
          <a:xfrm>
            <a:off x="2818602" y="3051021"/>
            <a:ext cx="1125403" cy="1789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66EA2F-E010-407C-AF03-D7D2FC1648FA}"/>
              </a:ext>
            </a:extLst>
          </p:cNvPr>
          <p:cNvSpPr/>
          <p:nvPr/>
        </p:nvSpPr>
        <p:spPr>
          <a:xfrm>
            <a:off x="4840357" y="3349487"/>
            <a:ext cx="4154556" cy="35780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1883F-C545-4387-A4DB-765D0CE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52C7-0462-49B5-84B7-35F4DEAFFF02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ECD3298-C82F-D6B1-1063-029A025E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92" y="56590"/>
            <a:ext cx="2476500" cy="11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FF91F2A-DA2D-5F6A-A014-024152F4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13" y="230210"/>
            <a:ext cx="1828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9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B246607A1F640AF1D4DBA96E9A1AD" ma:contentTypeVersion="13" ma:contentTypeDescription="Create a new document." ma:contentTypeScope="" ma:versionID="138ad499ad9e8185a8bba014ed07cf2a">
  <xsd:schema xmlns:xsd="http://www.w3.org/2001/XMLSchema" xmlns:xs="http://www.w3.org/2001/XMLSchema" xmlns:p="http://schemas.microsoft.com/office/2006/metadata/properties" xmlns:ns3="fe27b2b9-0084-464a-88d3-96639f711a00" xmlns:ns4="26d8f742-de7d-407e-9a1b-85de0265aaaa" targetNamespace="http://schemas.microsoft.com/office/2006/metadata/properties" ma:root="true" ma:fieldsID="25a8f0137bf060c870265d978f358afa" ns3:_="" ns4:_="">
    <xsd:import namespace="fe27b2b9-0084-464a-88d3-96639f711a00"/>
    <xsd:import namespace="26d8f742-de7d-407e-9a1b-85de0265aa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7b2b9-0084-464a-88d3-96639f711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8f742-de7d-407e-9a1b-85de0265aa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CACF31-CF6D-4F50-A130-2DEC04F981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51A1C-9A41-428D-8160-6CA0623D3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7b2b9-0084-464a-88d3-96639f711a00"/>
    <ds:schemaRef ds:uri="26d8f742-de7d-407e-9a1b-85de0265a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DB329B-802F-473F-A1FA-F43D195252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613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Kelly</dc:creator>
  <cp:lastModifiedBy>Rebecca May</cp:lastModifiedBy>
  <cp:revision>4</cp:revision>
  <dcterms:created xsi:type="dcterms:W3CDTF">2019-05-28T13:39:50Z</dcterms:created>
  <dcterms:modified xsi:type="dcterms:W3CDTF">2023-08-21T11:39:56Z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Liam.Griffin@informa.com</vt:lpwstr>
  </property>
  <property fmtid="{D5CDD505-2E9C-101B-9397-08002B2CF9AE}" pid="5" name="MSIP_Label_181c070e-054b-4d1c-ba4c-fc70b099192e_SetDate">
    <vt:lpwstr>2020-07-30T16:27:09.7332736Z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0bd6c7f5-5ee9-432a-8296-5ac2810d105f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Liam.Griffin@informa.com</vt:lpwstr>
  </property>
  <property fmtid="{D5CDD505-2E9C-101B-9397-08002B2CF9AE}" pid="13" name="MSIP_Label_2bbab825-a111-45e4-86a1-18cee0005896_SetDate">
    <vt:lpwstr>2020-07-30T16:27:09.7332736Z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0bd6c7f5-5ee9-432a-8296-5ac2810d105f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ContentTypeId">
    <vt:lpwstr>0x010100908B246607A1F640AF1D4DBA96E9A1AD</vt:lpwstr>
  </property>
  <property fmtid="{D5CDD505-2E9C-101B-9397-08002B2CF9AE}" pid="20" name="MSIP_Label_58f8026f-69bd-4ed2-be6a-805ce64f2578_Enabled">
    <vt:lpwstr>true</vt:lpwstr>
  </property>
  <property fmtid="{D5CDD505-2E9C-101B-9397-08002B2CF9AE}" pid="21" name="MSIP_Label_58f8026f-69bd-4ed2-be6a-805ce64f2578_SetDate">
    <vt:lpwstr>2023-08-21T11:39:56Z</vt:lpwstr>
  </property>
  <property fmtid="{D5CDD505-2E9C-101B-9397-08002B2CF9AE}" pid="22" name="MSIP_Label_58f8026f-69bd-4ed2-be6a-805ce64f2578_Method">
    <vt:lpwstr>Standard</vt:lpwstr>
  </property>
  <property fmtid="{D5CDD505-2E9C-101B-9397-08002B2CF9AE}" pid="23" name="MSIP_Label_58f8026f-69bd-4ed2-be6a-805ce64f2578_Name">
    <vt:lpwstr>Sensitive</vt:lpwstr>
  </property>
  <property fmtid="{D5CDD505-2E9C-101B-9397-08002B2CF9AE}" pid="24" name="MSIP_Label_58f8026f-69bd-4ed2-be6a-805ce64f2578_SiteId">
    <vt:lpwstr>99b945d7-c681-4e74-b871-1ed41f5ea02d</vt:lpwstr>
  </property>
  <property fmtid="{D5CDD505-2E9C-101B-9397-08002B2CF9AE}" pid="25" name="MSIP_Label_58f8026f-69bd-4ed2-be6a-805ce64f2578_ActionId">
    <vt:lpwstr>d53feedd-1551-4bf6-a34f-9bdb3d3eda70</vt:lpwstr>
  </property>
  <property fmtid="{D5CDD505-2E9C-101B-9397-08002B2CF9AE}" pid="26" name="MSIP_Label_58f8026f-69bd-4ed2-be6a-805ce64f2578_ContentBits">
    <vt:lpwstr>2</vt:lpwstr>
  </property>
  <property fmtid="{D5CDD505-2E9C-101B-9397-08002B2CF9AE}" pid="27" name="ClassificationContentMarkingFooterLocations">
    <vt:lpwstr>Office Theme:8</vt:lpwstr>
  </property>
  <property fmtid="{D5CDD505-2E9C-101B-9397-08002B2CF9AE}" pid="28" name="ClassificationContentMarkingFooterText">
    <vt:lpwstr>Not to be shared without consent of Marlowe Software, Risk and Compliance.</vt:lpwstr>
  </property>
</Properties>
</file>